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" panose="020F0502020204030203" pitchFamily="34" charset="0"/>
      <p:regular r:id="rId9"/>
      <p:bold r:id="rId10"/>
      <p:italic r:id="rId11"/>
    </p:embeddedFont>
    <p:embeddedFont>
      <p:font typeface="Lato Bold" panose="020F0502020204030203" charset="0"/>
      <p:regular r:id="rId12"/>
    </p:embeddedFont>
    <p:embeddedFont>
      <p:font typeface="Lato Italics" panose="020B0604020202020204" charset="0"/>
      <p:regular r:id="rId13"/>
    </p:embeddedFont>
    <p:embeddedFont>
      <p:font typeface="Poppins" panose="00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934200" y="2705100"/>
            <a:ext cx="9725084" cy="6208651"/>
            <a:chOff x="0" y="0"/>
            <a:chExt cx="915218" cy="5842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5218" cy="584290"/>
            </a:xfrm>
            <a:custGeom>
              <a:avLst/>
              <a:gdLst/>
              <a:ahLst/>
              <a:cxnLst/>
              <a:rect l="l" t="t" r="r" b="b"/>
              <a:pathLst>
                <a:path w="915218" h="584290">
                  <a:moveTo>
                    <a:pt x="0" y="0"/>
                  </a:moveTo>
                  <a:lnTo>
                    <a:pt x="915218" y="0"/>
                  </a:lnTo>
                  <a:lnTo>
                    <a:pt x="915218" y="584290"/>
                  </a:lnTo>
                  <a:lnTo>
                    <a:pt x="0" y="584290"/>
                  </a:lnTo>
                  <a:close/>
                </a:path>
              </a:pathLst>
            </a:custGeom>
            <a:blipFill>
              <a:blip r:embed="rId2"/>
              <a:stretch>
                <a:fillRect l="-13841" r="-1384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Freeform 5"/>
          <p:cNvSpPr/>
          <p:nvPr/>
        </p:nvSpPr>
        <p:spPr>
          <a:xfrm>
            <a:off x="457200" y="8343900"/>
            <a:ext cx="4038600" cy="1447800"/>
          </a:xfrm>
          <a:custGeom>
            <a:avLst/>
            <a:gdLst/>
            <a:ahLst/>
            <a:cxnLst/>
            <a:rect l="l" t="t" r="r" b="b"/>
            <a:pathLst>
              <a:path w="10022692" h="4124382">
                <a:moveTo>
                  <a:pt x="0" y="0"/>
                </a:moveTo>
                <a:lnTo>
                  <a:pt x="10022692" y="0"/>
                </a:lnTo>
                <a:lnTo>
                  <a:pt x="10022692" y="4124382"/>
                </a:lnTo>
                <a:lnTo>
                  <a:pt x="0" y="4124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12344400" y="495300"/>
            <a:ext cx="5497352" cy="1548421"/>
          </a:xfrm>
          <a:custGeom>
            <a:avLst/>
            <a:gdLst/>
            <a:ahLst/>
            <a:cxnLst/>
            <a:rect l="l" t="t" r="r" b="b"/>
            <a:pathLst>
              <a:path w="5497352" h="1548421">
                <a:moveTo>
                  <a:pt x="0" y="0"/>
                </a:moveTo>
                <a:lnTo>
                  <a:pt x="5497352" y="0"/>
                </a:lnTo>
                <a:lnTo>
                  <a:pt x="5497352" y="1548420"/>
                </a:lnTo>
                <a:lnTo>
                  <a:pt x="0" y="154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371600" y="3722309"/>
            <a:ext cx="5334000" cy="2842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9"/>
              </a:lnSpc>
            </a:pPr>
            <a:r>
              <a:rPr lang="en-US" sz="5499" dirty="0">
                <a:solidFill>
                  <a:srgbClr val="01338B"/>
                </a:solidFill>
                <a:latin typeface="Poppins"/>
                <a:cs typeface="Poppins"/>
                <a:sym typeface="Poppins"/>
              </a:rPr>
              <a:t>Il </a:t>
            </a:r>
            <a:r>
              <a:rPr lang="en-US" sz="5499" dirty="0" err="1">
                <a:solidFill>
                  <a:srgbClr val="01338B"/>
                </a:solidFill>
                <a:latin typeface="Poppins"/>
                <a:cs typeface="Poppins"/>
                <a:sym typeface="Poppins"/>
              </a:rPr>
              <a:t>progetto</a:t>
            </a:r>
            <a:r>
              <a:rPr lang="en-US" sz="5499" dirty="0">
                <a:solidFill>
                  <a:srgbClr val="01338B"/>
                </a:solidFill>
                <a:latin typeface="Poppins"/>
                <a:cs typeface="Poppins"/>
                <a:sym typeface="Poppins"/>
              </a:rPr>
              <a:t> </a:t>
            </a:r>
          </a:p>
          <a:p>
            <a:pPr>
              <a:lnSpc>
                <a:spcPts val="5499"/>
              </a:lnSpc>
            </a:pPr>
            <a:endParaRPr lang="en-US" sz="5499" dirty="0">
              <a:solidFill>
                <a:srgbClr val="01338B"/>
              </a:solidFill>
              <a:latin typeface="Poppins"/>
              <a:cs typeface="Poppins"/>
              <a:sym typeface="Poppins"/>
            </a:endParaRPr>
          </a:p>
          <a:p>
            <a:pPr>
              <a:lnSpc>
                <a:spcPts val="5499"/>
              </a:lnSpc>
            </a:pPr>
            <a:r>
              <a:rPr lang="it-IT" sz="5499" dirty="0" err="1">
                <a:solidFill>
                  <a:srgbClr val="01338B"/>
                </a:solidFill>
                <a:latin typeface="Poppins"/>
                <a:cs typeface="Poppins"/>
              </a:rPr>
              <a:t>Marittim’Traité</a:t>
            </a:r>
            <a:endParaRPr lang="it-IT" sz="5499" dirty="0">
              <a:solidFill>
                <a:srgbClr val="01338B"/>
              </a:solidFill>
              <a:latin typeface="Poppins"/>
              <a:cs typeface="Poppins"/>
            </a:endParaRPr>
          </a:p>
          <a:p>
            <a:pPr algn="l">
              <a:lnSpc>
                <a:spcPts val="5499"/>
              </a:lnSpc>
            </a:pPr>
            <a:endParaRPr lang="en-US" sz="5499" dirty="0">
              <a:solidFill>
                <a:srgbClr val="0133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400000">
            <a:off x="-243870" y="7482870"/>
            <a:ext cx="3048000" cy="256026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9" name="Freeform 9"/>
          <p:cNvSpPr/>
          <p:nvPr/>
        </p:nvSpPr>
        <p:spPr>
          <a:xfrm>
            <a:off x="887361" y="392079"/>
            <a:ext cx="5320391" cy="1172177"/>
          </a:xfrm>
          <a:custGeom>
            <a:avLst/>
            <a:gdLst/>
            <a:ahLst/>
            <a:cxnLst/>
            <a:rect l="l" t="t" r="r" b="b"/>
            <a:pathLst>
              <a:path w="5320391" h="1172177">
                <a:moveTo>
                  <a:pt x="0" y="0"/>
                </a:moveTo>
                <a:lnTo>
                  <a:pt x="5320391" y="0"/>
                </a:lnTo>
                <a:lnTo>
                  <a:pt x="5320391" y="1172177"/>
                </a:lnTo>
                <a:lnTo>
                  <a:pt x="0" y="1172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0340" t="-2765" b="-5099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907026" y="1835779"/>
            <a:ext cx="8814305" cy="649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📌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Questo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progetto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mira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rafforzare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l’attuazione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Trattato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 Quirinale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Italia e Francia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promuovendo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la cooperazione franco-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italiana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nell’area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Interreg IT-FR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Marittimo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con focus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scambio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di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esperienze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e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buone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pratiche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sulla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programmazione regionale dei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fondi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europei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sulla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mobilità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dei </a:t>
            </a:r>
            <a:r>
              <a:rPr lang="en-US" sz="2399" b="1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giovani</a:t>
            </a:r>
            <a:r>
              <a:rPr lang="en-US" sz="2399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.</a:t>
            </a: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🤝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RL è in prima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linea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sul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tema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della </a:t>
            </a:r>
            <a:r>
              <a:rPr lang="en-US" sz="2400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mobilità</a:t>
            </a:r>
            <a:r>
              <a:rPr lang="en-US" sz="2400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dei </a:t>
            </a:r>
            <a:r>
              <a:rPr lang="en-US" sz="2400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giovani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con un lavoro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concreto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condiviso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insieme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a tutti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partner. 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Ha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coordinato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realizzazione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 “</a:t>
            </a:r>
            <a:r>
              <a:rPr lang="en-US" sz="2400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Panorama </a:t>
            </a:r>
            <a:r>
              <a:rPr lang="en-US" sz="2400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degli</a:t>
            </a:r>
            <a:r>
              <a:rPr lang="en-US" sz="2400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400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attori</a:t>
            </a:r>
            <a:r>
              <a:rPr lang="en-US" sz="2400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della </a:t>
            </a:r>
            <a:r>
              <a:rPr lang="en-US" sz="2400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mobilità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”,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mappa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aggiornata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che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fotografa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stato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dell’arte della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mobilità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dei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giovani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in Liguria e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territori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00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transfrontalieri</a:t>
            </a:r>
            <a:r>
              <a:rPr lang="en-US" sz="2400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2044" y="8641866"/>
            <a:ext cx="3733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48"/>
              </a:lnSpc>
            </a:pP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Bold Italics"/>
              </a:rPr>
              <a:t>Data </a:t>
            </a:r>
            <a:r>
              <a:rPr lang="en-US" sz="2399" b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 Bold Italics"/>
              </a:rPr>
              <a:t>avvio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Italics"/>
              </a:rPr>
              <a:t>: 01/03/2024</a:t>
            </a:r>
          </a:p>
          <a:p>
            <a:pPr algn="l">
              <a:lnSpc>
                <a:spcPts val="3348"/>
              </a:lnSpc>
            </a:pP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Bold Italics"/>
              </a:rPr>
              <a:t>Data </a:t>
            </a:r>
            <a:r>
              <a:rPr lang="en-US" sz="2399" b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 Bold Italics"/>
              </a:rPr>
              <a:t>fine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Italics"/>
              </a:rPr>
              <a:t>: 28/02/2027</a:t>
            </a:r>
          </a:p>
          <a:p>
            <a:pPr algn="l">
              <a:lnSpc>
                <a:spcPts val="2368"/>
              </a:lnSpc>
              <a:spcBef>
                <a:spcPct val="0"/>
              </a:spcBef>
            </a:pPr>
            <a:endParaRPr lang="en-US" sz="2391" i="1" dirty="0">
              <a:solidFill>
                <a:srgbClr val="191919"/>
              </a:solidFill>
              <a:latin typeface="Lato Italics"/>
              <a:ea typeface="Lato Italics"/>
              <a:cs typeface="Lato Italics"/>
              <a:sym typeface="Lato Italics"/>
            </a:endParaRPr>
          </a:p>
        </p:txBody>
      </p:sp>
      <p:pic>
        <p:nvPicPr>
          <p:cNvPr id="2" name="Immagine 1" descr="Immagine che contiene vestiti, uomo, persona, Viso umano&#10;&#10;Il contenuto generato dall'IA potrebbe non essere corretto.">
            <a:extLst>
              <a:ext uri="{FF2B5EF4-FFF2-40B4-BE49-F238E27FC236}">
                <a16:creationId xmlns:a16="http://schemas.microsoft.com/office/drawing/2014/main" id="{4007E99F-BD95-2A34-6C7B-A045575C6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96" y="5049746"/>
            <a:ext cx="6785570" cy="437850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83DE68-440B-5E71-B3B0-226E9745E3BA}"/>
              </a:ext>
            </a:extLst>
          </p:cNvPr>
          <p:cNvSpPr txBox="1"/>
          <p:nvPr/>
        </p:nvSpPr>
        <p:spPr>
          <a:xfrm>
            <a:off x="10585572" y="9486900"/>
            <a:ext cx="9409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In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foto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L’Ambasciatore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Cavallari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collegato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in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diretta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durante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i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l’evento</a:t>
            </a:r>
            <a:r>
              <a:rPr lang="en-US" sz="1600" i="1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 Antibes </a:t>
            </a:r>
            <a:endParaRPr lang="it-IT" sz="1600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39196B-2FF3-6FF5-F886-6FCE34B0D588}"/>
              </a:ext>
            </a:extLst>
          </p:cNvPr>
          <p:cNvSpPr txBox="1"/>
          <p:nvPr/>
        </p:nvSpPr>
        <p:spPr>
          <a:xfrm>
            <a:off x="10705580" y="1835779"/>
            <a:ext cx="5361038" cy="266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Bold"/>
              </a:rPr>
              <a:t>l </a:t>
            </a:r>
            <a:r>
              <a:rPr lang="en-US" sz="2399" b="1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 Bold"/>
              </a:rPr>
              <a:t>partenariato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 Bold"/>
              </a:rPr>
              <a:t>: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518155" lvl="1" indent="-259078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Regione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PACA (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Capofila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518155" lvl="1" indent="-259078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Regione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Liguria</a:t>
            </a:r>
          </a:p>
          <a:p>
            <a:pPr marL="518155" lvl="1" indent="-259078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Regione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Toscana</a:t>
            </a:r>
          </a:p>
          <a:p>
            <a:pPr marL="518155" lvl="1" indent="-259078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Regione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Autonoma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della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Sardegna </a:t>
            </a:r>
          </a:p>
          <a:p>
            <a:pPr marL="518155" lvl="1" indent="-259078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Collettività</a:t>
            </a:r>
            <a:r>
              <a:rPr lang="en-US" sz="2399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 Corsica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95673" y="2047827"/>
            <a:ext cx="8120518" cy="5410295"/>
          </a:xfrm>
          <a:custGeom>
            <a:avLst/>
            <a:gdLst/>
            <a:ahLst/>
            <a:cxnLst/>
            <a:rect l="l" t="t" r="r" b="b"/>
            <a:pathLst>
              <a:path w="8120518" h="5410295">
                <a:moveTo>
                  <a:pt x="0" y="0"/>
                </a:moveTo>
                <a:lnTo>
                  <a:pt x="8120518" y="0"/>
                </a:lnTo>
                <a:lnTo>
                  <a:pt x="8120518" y="5410296"/>
                </a:lnTo>
                <a:lnTo>
                  <a:pt x="0" y="541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TextBox 3"/>
          <p:cNvSpPr txBox="1"/>
          <p:nvPr/>
        </p:nvSpPr>
        <p:spPr>
          <a:xfrm>
            <a:off x="825910" y="503229"/>
            <a:ext cx="16039194" cy="1154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endParaRPr lang="en-US" sz="2246" u="none" strike="noStrike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endParaRPr lang="en-US" sz="2246" u="none" strike="noStrike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endParaRPr lang="en-US" sz="2246" u="none" strike="noStrike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200" y="2000202"/>
            <a:ext cx="5584645" cy="5527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Questo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percorso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ha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già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preso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forma ad </a:t>
            </a:r>
            <a:r>
              <a:rPr lang="en-US" sz="2246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Antibes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durante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il </a:t>
            </a:r>
            <a:r>
              <a:rPr lang="en-US" sz="2246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primo atelier </a:t>
            </a:r>
            <a:r>
              <a:rPr lang="en-US" sz="2246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transfrontaliero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organizzato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dal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capofila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Région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PACA a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novembre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2025: un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momento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confronto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partner e stakeholder, in cui RL ha 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coinvolto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numerosi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attori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locali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settore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endParaRPr lang="en-US" sz="2246" u="none" strike="noStrike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Qui in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foto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rappresentanti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di:</a:t>
            </a:r>
          </a:p>
          <a:p>
            <a:pPr marL="484967" lvl="1" indent="-242483" algn="l">
              <a:lnSpc>
                <a:spcPts val="3144"/>
              </a:lnSpc>
              <a:spcBef>
                <a:spcPct val="0"/>
              </a:spcBef>
              <a:buFont typeface="Arial"/>
              <a:buChar char="•"/>
            </a:pP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UNIGE</a:t>
            </a:r>
          </a:p>
          <a:p>
            <a:pPr marL="484967" lvl="1" indent="-242483" algn="l">
              <a:lnSpc>
                <a:spcPts val="3144"/>
              </a:lnSpc>
              <a:spcBef>
                <a:spcPct val="0"/>
              </a:spcBef>
              <a:buFont typeface="Arial"/>
              <a:buChar char="•"/>
            </a:pP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Associaz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 Genova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che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osa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484967" lvl="1" indent="-242483" algn="l">
              <a:lnSpc>
                <a:spcPts val="3144"/>
              </a:lnSpc>
              <a:spcBef>
                <a:spcPct val="0"/>
              </a:spcBef>
              <a:buFont typeface="Arial"/>
              <a:buChar char="•"/>
            </a:pP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Associaz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 PECO </a:t>
            </a:r>
          </a:p>
          <a:p>
            <a:pPr marL="484967" lvl="1" indent="-242483" algn="l">
              <a:lnSpc>
                <a:spcPts val="3144"/>
              </a:lnSpc>
              <a:spcBef>
                <a:spcPct val="0"/>
              </a:spcBef>
              <a:buFont typeface="Arial"/>
              <a:buChar char="•"/>
            </a:pP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Progetto Città Savona</a:t>
            </a:r>
          </a:p>
          <a:p>
            <a:pPr marL="484967" lvl="1" indent="-242483" algn="l">
              <a:lnSpc>
                <a:spcPts val="3144"/>
              </a:lnSpc>
              <a:spcBef>
                <a:spcPct val="0"/>
              </a:spcBef>
              <a:buFont typeface="Arial"/>
              <a:buChar char="•"/>
            </a:pP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Associaz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Echollective</a:t>
            </a:r>
            <a:endParaRPr lang="en-US" sz="2246" u="none" strike="noStrike" dirty="0">
              <a:solidFill>
                <a:srgbClr val="19191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71800" y="8096226"/>
            <a:ext cx="12954000" cy="1552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r>
              <a:rPr lang="en-US" sz="2246" b="1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📝 </a:t>
            </a:r>
            <a:r>
              <a:rPr lang="en-US" sz="2246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Il </a:t>
            </a:r>
            <a:r>
              <a:rPr lang="en-US" sz="2246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lavoro</a:t>
            </a:r>
            <a:r>
              <a:rPr lang="en-US" sz="2246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continua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nei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prossimi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mesi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Regione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Liguria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ospiterà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il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prossimo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b="1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atelier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, con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l’obiettivo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ampliare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ulteriormente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la rete,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stimolare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il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dialogo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costruire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insieme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visione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comune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0" lvl="0" indent="0" algn="just">
              <a:lnSpc>
                <a:spcPts val="3144"/>
              </a:lnSpc>
              <a:spcBef>
                <a:spcPct val="0"/>
              </a:spcBef>
            </a:pP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👉 </a:t>
            </a:r>
            <a:r>
              <a:rPr lang="en-US" sz="2246" b="1" u="none" strike="noStrike" dirty="0" err="1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Traguardo</a:t>
            </a:r>
            <a:r>
              <a:rPr lang="en-US" sz="2246" b="1" u="none" strike="noStrike" dirty="0">
                <a:solidFill>
                  <a:srgbClr val="191919"/>
                </a:solidFill>
                <a:latin typeface="Lato Bold"/>
                <a:ea typeface="Lato Bold"/>
                <a:cs typeface="Lato Bold"/>
                <a:sym typeface="Lato Bold"/>
              </a:rPr>
              <a:t> finale: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definire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una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roadmap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transfrontaliera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capace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di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guidare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politiche e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iniziative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per la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mobilità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dei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giovani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246" u="none" strike="noStrike" dirty="0" err="1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tra</a:t>
            </a:r>
            <a:r>
              <a:rPr lang="en-US" sz="2246" u="none" strike="noStrike" dirty="0">
                <a:solidFill>
                  <a:srgbClr val="191919"/>
                </a:solidFill>
                <a:latin typeface="Lato"/>
                <a:ea typeface="Lato"/>
                <a:cs typeface="Lato"/>
                <a:sym typeface="Lato"/>
              </a:rPr>
              <a:t> Italia e Francia.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8961CBA-E602-8D7D-05C4-CC1540120619}"/>
              </a:ext>
            </a:extLst>
          </p:cNvPr>
          <p:cNvSpPr/>
          <p:nvPr/>
        </p:nvSpPr>
        <p:spPr>
          <a:xfrm rot="5400000">
            <a:off x="-243870" y="7482870"/>
            <a:ext cx="3048000" cy="256026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BB37D15-5E37-3028-896A-9886C71DEFE1}"/>
              </a:ext>
            </a:extLst>
          </p:cNvPr>
          <p:cNvSpPr/>
          <p:nvPr/>
        </p:nvSpPr>
        <p:spPr>
          <a:xfrm>
            <a:off x="887361" y="392079"/>
            <a:ext cx="5320391" cy="1172177"/>
          </a:xfrm>
          <a:custGeom>
            <a:avLst/>
            <a:gdLst/>
            <a:ahLst/>
            <a:cxnLst/>
            <a:rect l="l" t="t" r="r" b="b"/>
            <a:pathLst>
              <a:path w="5320391" h="1172177">
                <a:moveTo>
                  <a:pt x="0" y="0"/>
                </a:moveTo>
                <a:lnTo>
                  <a:pt x="5320391" y="0"/>
                </a:lnTo>
                <a:lnTo>
                  <a:pt x="5320391" y="1172177"/>
                </a:lnTo>
                <a:lnTo>
                  <a:pt x="0" y="1172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340" t="-2765" b="-50999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266</Words>
  <Application>Microsoft Office PowerPoint</Application>
  <PresentationFormat>Personalizzato</PresentationFormat>
  <Paragraphs>29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Lato</vt:lpstr>
      <vt:lpstr>Poppins</vt:lpstr>
      <vt:lpstr>Lato Bold</vt:lpstr>
      <vt:lpstr>Lato Italics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progetto Marittim Traité</dc:title>
  <dc:creator>Rolandi Marco</dc:creator>
  <cp:lastModifiedBy>Rolandi Marco</cp:lastModifiedBy>
  <cp:revision>5</cp:revision>
  <dcterms:created xsi:type="dcterms:W3CDTF">2006-08-16T00:00:00Z</dcterms:created>
  <dcterms:modified xsi:type="dcterms:W3CDTF">2026-05-07T10:00:16Z</dcterms:modified>
  <dc:identifier>DAHIxsnOM-Y</dc:identifier>
</cp:coreProperties>
</file>